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1" r:id="rId1"/>
  </p:sldMasterIdLst>
  <p:notesMasterIdLst>
    <p:notesMasterId r:id="rId18"/>
  </p:notesMasterIdLst>
  <p:handoutMasterIdLst>
    <p:handoutMasterId r:id="rId19"/>
  </p:handoutMasterIdLst>
  <p:sldIdLst>
    <p:sldId id="289" r:id="rId2"/>
    <p:sldId id="438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8" r:id="rId12"/>
    <p:sldId id="454" r:id="rId13"/>
    <p:sldId id="451" r:id="rId14"/>
    <p:sldId id="449" r:id="rId15"/>
    <p:sldId id="455" r:id="rId16"/>
    <p:sldId id="453" r:id="rId17"/>
  </p:sldIdLst>
  <p:sldSz cx="10080625" cy="7559675"/>
  <p:notesSz cx="6858000" cy="9144000"/>
  <p:defaultTextStyle>
    <a:defPPr>
      <a:defRPr lang="en-GB"/>
    </a:defPPr>
    <a:lvl1pPr algn="l" defTabSz="457058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719" indent="-285662" algn="l" defTabSz="457058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2643" indent="-228529" algn="l" defTabSz="457058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599702" indent="-228529" algn="l" defTabSz="457058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6760" indent="-228529" algn="l" defTabSz="457058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5289" algn="l" defTabSz="457058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2347" algn="l" defTabSz="457058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199405" algn="l" defTabSz="457058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6462" algn="l" defTabSz="457058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  <a:srgbClr val="3333FF"/>
    <a:srgbClr val="941651"/>
    <a:srgbClr val="EC8A06"/>
    <a:srgbClr val="FFD579"/>
    <a:srgbClr val="4DAEFF"/>
    <a:srgbClr val="A4C8F9"/>
    <a:srgbClr val="035BCF"/>
    <a:srgbClr val="76D6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2" autoAdjust="0"/>
    <p:restoredTop sz="96012" autoAdjust="0"/>
  </p:normalViewPr>
  <p:slideViewPr>
    <p:cSldViewPr>
      <p:cViewPr varScale="1">
        <p:scale>
          <a:sx n="95" d="100"/>
          <a:sy n="95" d="100"/>
        </p:scale>
        <p:origin x="158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E2271-2505-DC4B-B87F-B54D6CB11EA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CD6E9-F1A5-B147-9E7F-76ADF9CB1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7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37DEBA41-3B4B-754B-A6D7-64D1B1F128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618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719" indent="-285662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2643" indent="-228529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599702" indent="-228529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6760" indent="-228529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5289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terials.uoc.gr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9792" y="2699717"/>
            <a:ext cx="9289032" cy="1717171"/>
          </a:xfrm>
        </p:spPr>
        <p:txBody>
          <a:bodyPr anchor="t"/>
          <a:lstStyle>
            <a:lvl1pPr marL="0" indent="0" algn="r">
              <a:buFont typeface="Wingdings" charset="2"/>
              <a:buNone/>
              <a:defRPr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59793" y="2627709"/>
            <a:ext cx="9289032" cy="0"/>
          </a:xfrm>
          <a:prstGeom prst="line">
            <a:avLst/>
          </a:prstGeom>
          <a:noFill/>
          <a:ln w="38100">
            <a:solidFill>
              <a:srgbClr val="94165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F0F005-193E-7341-95E0-C707C7D41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7032" y="287765"/>
            <a:ext cx="7031792" cy="2238811"/>
          </a:xfrm>
        </p:spPr>
        <p:txBody>
          <a:bodyPr>
            <a:no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83856-8ED5-234A-ACB4-6DAD3CEC3183}"/>
              </a:ext>
            </a:extLst>
          </p:cNvPr>
          <p:cNvSpPr txBox="1"/>
          <p:nvPr userDrawn="1"/>
        </p:nvSpPr>
        <p:spPr>
          <a:xfrm>
            <a:off x="287784" y="4164934"/>
            <a:ext cx="3702680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9411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www.materials.uoc.gr</a:t>
            </a:r>
            <a:r>
              <a:rPr lang="en-US" sz="2800">
                <a:solidFill>
                  <a:srgbClr val="941100"/>
                </a:solidFill>
              </a:rPr>
              <a:t> </a:t>
            </a:r>
          </a:p>
        </p:txBody>
      </p:sp>
      <p:pic>
        <p:nvPicPr>
          <p:cNvPr id="15" name="Picture 14" descr="Αποτέλεσμα εικόνας για university of crete">
            <a:extLst>
              <a:ext uri="{FF2B5EF4-FFF2-40B4-BE49-F238E27FC236}">
                <a16:creationId xmlns:a16="http://schemas.microsoft.com/office/drawing/2014/main" id="{8F478FA1-6865-6B4F-A856-83A06CFC65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68" y="179515"/>
            <a:ext cx="2393984" cy="23919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F0F005-193E-7341-95E0-C707C7D41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416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9792" y="1427938"/>
            <a:ext cx="4596515" cy="529177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24318" y="1427938"/>
            <a:ext cx="4524506" cy="529177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F0F005-193E-7341-95E0-C707C7D41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F0F005-193E-7341-95E0-C707C7D41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9792" y="1"/>
            <a:ext cx="8280921" cy="9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9792" y="1115541"/>
            <a:ext cx="9324948" cy="577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9792" y="7020197"/>
            <a:ext cx="2100130" cy="3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2000" b="0" i="0">
                <a:solidFill>
                  <a:srgbClr val="94165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</a:defRPr>
            </a:lvl1pPr>
          </a:lstStyle>
          <a:p>
            <a:r>
              <a:rPr lang="en-US" dirty="0"/>
              <a:t>01/12/2020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0632" y="7020197"/>
            <a:ext cx="1764109" cy="3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2000" b="0" i="0">
                <a:solidFill>
                  <a:srgbClr val="94165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</a:defRPr>
            </a:lvl1pPr>
          </a:lstStyle>
          <a:p>
            <a:fld id="{08F0F005-193E-7341-95E0-C707C7D41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359792" y="1043533"/>
            <a:ext cx="9324948" cy="12450"/>
          </a:xfrm>
          <a:prstGeom prst="line">
            <a:avLst/>
          </a:prstGeom>
          <a:noFill/>
          <a:ln w="38100">
            <a:solidFill>
              <a:srgbClr val="94165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59791" y="6948192"/>
            <a:ext cx="9324949" cy="12450"/>
          </a:xfrm>
          <a:prstGeom prst="line">
            <a:avLst/>
          </a:prstGeom>
          <a:noFill/>
          <a:ln w="38100">
            <a:solidFill>
              <a:srgbClr val="94165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2" name="Picture 11" descr="Αποτέλεσμα εικόνας για university of crete">
            <a:extLst>
              <a:ext uri="{FF2B5EF4-FFF2-40B4-BE49-F238E27FC236}">
                <a16:creationId xmlns:a16="http://schemas.microsoft.com/office/drawing/2014/main" id="{94ECDF7D-FC32-5142-BCB4-F94DD86B35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48832" y="35421"/>
            <a:ext cx="972000" cy="97117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  <p:sldLayoutId id="2147483707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41651"/>
          </a:solidFill>
          <a:effectLst>
            <a:outerShdw blurRad="38100" dist="38100" dir="2700000" algn="tl">
              <a:srgbClr val="DDDDDD"/>
            </a:outerShdw>
          </a:effectLst>
          <a:latin typeface="Microsoft JhengHei" panose="020B0604030504040204" pitchFamily="34" charset="-120"/>
          <a:ea typeface="Microsoft JhengHei" panose="020B0604030504040204" pitchFamily="34" charset="-12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9pPr>
    </p:titleStyle>
    <p:bodyStyle>
      <a:lvl1pPr marL="377979" indent="-377979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75000"/>
        <a:buFont typeface="Wingdings" charset="2"/>
        <a:buChar char="q"/>
        <a:defRPr sz="3200" b="1" i="0">
          <a:solidFill>
            <a:schemeClr val="accent2">
              <a:lumMod val="7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Calibri"/>
        </a:defRPr>
      </a:lvl1pPr>
      <a:lvl2pPr marL="818954" indent="-314982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65000"/>
        <a:buFont typeface="Wingdings" charset="2"/>
        <a:buChar char="q"/>
        <a:defRPr sz="2800" b="0" i="0">
          <a:solidFill>
            <a:srgbClr val="0070C0"/>
          </a:solidFill>
          <a:latin typeface="Microsoft JhengHei" panose="020B0604030504040204" pitchFamily="34" charset="-120"/>
          <a:ea typeface="Microsoft JhengHei" panose="020B0604030504040204" pitchFamily="34" charset="-120"/>
          <a:cs typeface="Calibri"/>
        </a:defRPr>
      </a:lvl2pPr>
      <a:lvl3pPr marL="1259929" indent="-251986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Wingdings" charset="2"/>
        <a:buChar char="§"/>
        <a:defRPr sz="2400" b="0" i="0">
          <a:solidFill>
            <a:schemeClr val="accent6">
              <a:lumMod val="60000"/>
              <a:lumOff val="40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  <a:cs typeface="Calibri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Char char="•"/>
        <a:defRPr sz="1800" b="0" i="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Calibri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defRPr sz="1600" b="0" i="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Calibri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ＭＳ Ｐゴシック" charset="-128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ＭＳ Ｐゴシック" charset="-128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ＭＳ Ｐゴシック" charset="-128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tycret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kathimerini.gr/society/561116101/meteoroi-apofoitoi-para-tin-exeidikeysi/" TargetMode="External"/><Relationship Id="rId7" Type="http://schemas.openxmlformats.org/officeDocument/2006/relationships/hyperlink" Target="https://www.linkedin.com/company/apivita-sa/" TargetMode="External"/><Relationship Id="rId2" Type="http://schemas.openxmlformats.org/officeDocument/2006/relationships/hyperlink" Target="https://el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10" Type="http://schemas.openxmlformats.org/officeDocument/2006/relationships/image" Target="../media/image13.png"/><Relationship Id="rId4" Type="http://schemas.openxmlformats.org/officeDocument/2006/relationships/hyperlink" Target="https://www.facebook.com/tetycrete/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 eaLnBrk="1" hangingPunct="1"/>
            <a:endParaRPr lang="en-US" altLang="en-US" sz="3200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  <a:p>
            <a:pPr algn="ctr" eaLnBrk="1" hangingPunct="1"/>
            <a:r>
              <a:rPr lang="en-US" altLang="en-US" sz="58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 brief presentation of the Department</a:t>
            </a:r>
          </a:p>
          <a:p>
            <a:pPr algn="ctr" eaLnBrk="1" hangingPunct="1"/>
            <a:endParaRPr lang="en-US" altLang="en-US" sz="32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2100" dirty="0">
              <a:solidFill>
                <a:schemeClr val="tx1"/>
              </a:solidFill>
            </a:endParaRPr>
          </a:p>
          <a:p>
            <a:r>
              <a:rPr lang="en-US" sz="3800" dirty="0">
                <a:solidFill>
                  <a:schemeClr val="tx1"/>
                </a:solidFill>
              </a:rPr>
              <a:t>Prof. Anna Mitraki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056" y="290467"/>
            <a:ext cx="7031792" cy="223881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Materials Science and Technology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Crete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DF6E51-8477-4549-86B1-963425BB944E}"/>
              </a:ext>
            </a:extLst>
          </p:cNvPr>
          <p:cNvSpPr/>
          <p:nvPr/>
        </p:nvSpPr>
        <p:spPr>
          <a:xfrm>
            <a:off x="0" y="4123977"/>
            <a:ext cx="269626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941651"/>
                </a:solidFill>
              </a:rPr>
              <a:t> </a:t>
            </a:r>
          </a:p>
        </p:txBody>
      </p:sp>
      <p:pic>
        <p:nvPicPr>
          <p:cNvPr id="9" name="Εικόνα 1" descr="Logo">
            <a:extLst>
              <a:ext uri="{FF2B5EF4-FFF2-40B4-BE49-F238E27FC236}">
                <a16:creationId xmlns:a16="http://schemas.microsoft.com/office/drawing/2014/main" id="{5B56A531-6B6D-CE45-85D9-ECE91CEFFE86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EFECD"/>
              </a:clrFrom>
              <a:clrTo>
                <a:srgbClr val="FEFEC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112" y="4482985"/>
            <a:ext cx="4175760" cy="296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9F3B3584-EEA9-B14B-BDE5-C9671C52F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92" y="4761232"/>
            <a:ext cx="471877" cy="471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62578C-F9D5-0048-BDFC-6DCAB87E2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848" y="4761231"/>
            <a:ext cx="4752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9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CDD1A-A71C-4BE8-9DF8-ADF6C956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01/12/2020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EFDD3-6E18-41B3-A179-1C2CFB42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F005-193E-7341-95E0-C707C7D418A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79C780-DDEB-4A67-8B58-378E88C1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2" y="66185"/>
            <a:ext cx="8694060" cy="971524"/>
          </a:xfrm>
        </p:spPr>
        <p:txBody>
          <a:bodyPr/>
          <a:lstStyle/>
          <a:p>
            <a:pPr algn="ctr"/>
            <a:r>
              <a:rPr lang="en-US" altLang="en-US" sz="2800" b="1" i="1" dirty="0">
                <a:solidFill>
                  <a:srgbClr val="A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Science communication and public outreach</a:t>
            </a:r>
            <a:endParaRPr lang="en-US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07684-D195-422F-A444-D0401DD89518}"/>
              </a:ext>
            </a:extLst>
          </p:cNvPr>
          <p:cNvSpPr/>
          <p:nvPr/>
        </p:nvSpPr>
        <p:spPr>
          <a:xfrm>
            <a:off x="827844" y="1105410"/>
            <a:ext cx="8424936" cy="5816977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endParaRPr lang="en-US" altLang="el-GR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a.  </a:t>
            </a:r>
            <a:r>
              <a:rPr lang="el-GR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ΛΗΜΜΑ  «ΕΠΙΣΤΗΜΗ ΤΩΝ ΥΛΙΚΩΝ» ΣΤΗΝ </a:t>
            </a:r>
            <a:r>
              <a:rPr 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	</a:t>
            </a:r>
            <a:r>
              <a:rPr lang="el-GR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ΕΛΛΗΝΙΚΗ 	</a:t>
            </a:r>
            <a:r>
              <a:rPr 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WIKIPEDIA</a:t>
            </a:r>
            <a:endParaRPr lang="el-GR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l-GR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</a:t>
            </a:r>
            <a:r>
              <a:rPr lang="en-US" sz="2000" b="1" dirty="0">
                <a:solidFill>
                  <a:srgbClr val="9411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https://el.wikipedia.org</a:t>
            </a:r>
            <a:endParaRPr lang="en-US" sz="2000" b="1" dirty="0">
              <a:solidFill>
                <a:srgbClr val="9411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2000" b="1" dirty="0">
              <a:solidFill>
                <a:srgbClr val="9411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b.  Open </a:t>
            </a:r>
            <a:r>
              <a:rPr lang="en-US" sz="2000" b="1" dirty="0" err="1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UoC</a:t>
            </a:r>
            <a:r>
              <a:rPr 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courses </a:t>
            </a:r>
          </a:p>
          <a:p>
            <a:endParaRPr lang="el-GR" sz="2000" b="1" dirty="0">
              <a:solidFill>
                <a:srgbClr val="9411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2000" b="1" i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l-GR" altLang="el-GR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el-GR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c. Social networks, </a:t>
            </a:r>
            <a:endParaRPr lang="el-GR" altLang="el-GR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el-GR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el-GR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2000" b="1" i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l-GR" altLang="el-GR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</a:t>
            </a:r>
            <a:r>
              <a:rPr lang="en-US" altLang="el-GR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articles in local </a:t>
            </a:r>
            <a:r>
              <a:rPr lang="el-GR" altLang="el-GR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</a:t>
            </a:r>
            <a:r>
              <a:rPr lang="en-US" altLang="el-GR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National press (</a:t>
            </a:r>
            <a:r>
              <a:rPr lang="en-US" altLang="el-GR" sz="2000" b="1" i="1" dirty="0" err="1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eg.</a:t>
            </a:r>
            <a:r>
              <a:rPr lang="en-US" altLang="el-GR" sz="2000" b="1" i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l-GR" altLang="el-GR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	«Καθημερινή», 14.10.2020)</a:t>
            </a:r>
          </a:p>
          <a:p>
            <a:r>
              <a:rPr lang="el-GR" altLang="el-GR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</a:t>
            </a:r>
            <a:r>
              <a:rPr lang="el-GR" sz="1600" u="sng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https://www.kathimerini.gr/society/561116101/meteoroi-apofoitoi-para-tin-exeidikeysi/</a:t>
            </a:r>
            <a:endParaRPr lang="en-US" sz="1600" dirty="0">
              <a:solidFill>
                <a:srgbClr val="3333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altLang="el-GR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	 </a:t>
            </a:r>
          </a:p>
          <a:p>
            <a:endParaRPr lang="el-GR" sz="2000" b="1" i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el-GR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d.  Networking and connecting alumni with students</a:t>
            </a:r>
          </a:p>
          <a:p>
            <a:r>
              <a:rPr lang="en-US" altLang="el-GR" sz="2000" b="1" i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	</a:t>
            </a:r>
            <a:endParaRPr lang="en-US" altLang="el-GR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C4DC352C-9113-4F4F-970C-59BCF0F56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918" y="4240482"/>
            <a:ext cx="471877" cy="471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525BD9-B841-41AC-987E-370EBB239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2798" y="4246880"/>
            <a:ext cx="475200" cy="475200"/>
          </a:xfrm>
          <a:prstGeom prst="rect">
            <a:avLst/>
          </a:prstGeom>
        </p:spPr>
      </p:pic>
      <p:pic>
        <p:nvPicPr>
          <p:cNvPr id="11" name="Picture 10">
            <a:hlinkClick r:id="rId7" tgtFrame="_blank"/>
            <a:extLst>
              <a:ext uri="{FF2B5EF4-FFF2-40B4-BE49-F238E27FC236}">
                <a16:creationId xmlns:a16="http://schemas.microsoft.com/office/drawing/2014/main" id="{4CEEDCD2-EA07-4CA6-83E3-E3A9FCBDED8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36" y="4246880"/>
            <a:ext cx="475200" cy="47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FBAD1A-6324-43E3-BE69-E29B875205C3}"/>
              </a:ext>
            </a:extLst>
          </p:cNvPr>
          <p:cNvGrpSpPr/>
          <p:nvPr/>
        </p:nvGrpSpPr>
        <p:grpSpPr>
          <a:xfrm>
            <a:off x="143768" y="319244"/>
            <a:ext cx="792088" cy="495652"/>
            <a:chOff x="287784" y="257281"/>
            <a:chExt cx="792088" cy="495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E8372F-C12E-4F4A-AFC9-0BA87040C850}"/>
                </a:ext>
              </a:extLst>
            </p:cNvPr>
            <p:cNvSpPr txBox="1"/>
            <p:nvPr/>
          </p:nvSpPr>
          <p:spPr>
            <a:xfrm>
              <a:off x="313952" y="259849"/>
              <a:ext cx="76592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95C378C-3EEA-43A4-BF91-8A6F9A41EF80}"/>
                </a:ext>
              </a:extLst>
            </p:cNvPr>
            <p:cNvSpPr/>
            <p:nvPr/>
          </p:nvSpPr>
          <p:spPr bwMode="auto">
            <a:xfrm>
              <a:off x="287784" y="257281"/>
              <a:ext cx="489278" cy="465406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5000"/>
                <a:buFont typeface="Wingdings" charset="2"/>
                <a:buChar char="q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mic Sans MS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7160B50-A9B2-44BA-BB5F-CC0D7D0A5B7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" r="-1790" b="45509"/>
          <a:stretch/>
        </p:blipFill>
        <p:spPr>
          <a:xfrm>
            <a:off x="4392240" y="2655718"/>
            <a:ext cx="1464539" cy="1571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95D0A0-B3D0-4D35-9E64-03DCB402DE9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5026" r="786"/>
          <a:stretch/>
        </p:blipFill>
        <p:spPr>
          <a:xfrm>
            <a:off x="5760392" y="2627709"/>
            <a:ext cx="1451664" cy="13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9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4E699-F8A1-4337-A82C-0C57B46F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01/12/2020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34206-B1F7-488E-B76C-50D80859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F005-193E-7341-95E0-C707C7D418A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D0497F-F8E1-4FE1-8DEF-847AE567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16" y="55636"/>
            <a:ext cx="8280921" cy="971524"/>
          </a:xfrm>
        </p:spPr>
        <p:txBody>
          <a:bodyPr/>
          <a:lstStyle/>
          <a:p>
            <a:pPr algn="ctr"/>
            <a:r>
              <a:rPr lang="en-US" altLang="el-GR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Our graduates…..</a:t>
            </a:r>
            <a:endParaRPr lang="en-US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775B12-0419-439D-8F06-22B298789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1152007"/>
            <a:ext cx="2273552" cy="223418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DED0BA-294B-42DB-8B0D-DD6892FA9587}"/>
              </a:ext>
            </a:extLst>
          </p:cNvPr>
          <p:cNvSpPr/>
          <p:nvPr/>
        </p:nvSpPr>
        <p:spPr>
          <a:xfrm>
            <a:off x="223857" y="6435627"/>
            <a:ext cx="3226152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#</a:t>
            </a:r>
            <a:r>
              <a:rPr lang="en-GB" b="1" dirty="0" err="1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tetyalumni</a:t>
            </a:r>
            <a:endParaRPr lang="el-GR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A35F34-40B4-478C-89CB-1B6483D24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9" y="3876562"/>
            <a:ext cx="1847850" cy="2562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6EB6CC-6700-4999-A318-F841CAEB49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4802263" y="4144344"/>
            <a:ext cx="1584176" cy="21953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D52327-1916-40DB-A5BA-7082BAFE33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68" y="4105168"/>
            <a:ext cx="2428087" cy="21953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E6FD82-A2E8-4414-AB85-794802FD4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64" y="1120424"/>
            <a:ext cx="4183325" cy="23984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87CF01-8672-4610-AE81-6BE07290C3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97" y="4198933"/>
            <a:ext cx="2041625" cy="20416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7E3932-7535-401F-8563-074A07E661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27" y="1140598"/>
            <a:ext cx="2064302" cy="2309139"/>
          </a:xfrm>
          <a:prstGeom prst="rect">
            <a:avLst/>
          </a:prstGeom>
        </p:spPr>
      </p:pic>
      <p:sp>
        <p:nvSpPr>
          <p:cNvPr id="24" name="TextBox 11">
            <a:extLst>
              <a:ext uri="{FF2B5EF4-FFF2-40B4-BE49-F238E27FC236}">
                <a16:creationId xmlns:a16="http://schemas.microsoft.com/office/drawing/2014/main" id="{C53DD3B5-906D-4CA3-9846-195688945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191" y="6442467"/>
            <a:ext cx="3403496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www.materials.uoc.gr</a:t>
            </a:r>
          </a:p>
        </p:txBody>
      </p:sp>
    </p:spTree>
    <p:extLst>
      <p:ext uri="{BB962C8B-B14F-4D97-AF65-F5344CB8AC3E}">
        <p14:creationId xmlns:p14="http://schemas.microsoft.com/office/powerpoint/2010/main" val="96871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AC314-8907-463C-A24F-0634663D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51" y="1605115"/>
            <a:ext cx="8280921" cy="5024834"/>
          </a:xfrm>
        </p:spPr>
        <p:txBody>
          <a:bodyPr/>
          <a:lstStyle/>
          <a:p>
            <a:r>
              <a:rPr lang="en-US" altLang="en-US" sz="3200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br>
              <a:rPr lang="en-US" altLang="en-US" sz="3200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endParaRPr 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E64890-849E-450B-BDE2-C891E7D6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01/12/2020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12FF7-4EB7-4193-B20F-0619C87B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F005-193E-7341-95E0-C707C7D418A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4787ED-1497-4E79-B2F3-89DF38369782}"/>
              </a:ext>
            </a:extLst>
          </p:cNvPr>
          <p:cNvGrpSpPr/>
          <p:nvPr/>
        </p:nvGrpSpPr>
        <p:grpSpPr>
          <a:xfrm>
            <a:off x="287784" y="257281"/>
            <a:ext cx="792088" cy="495652"/>
            <a:chOff x="287784" y="257281"/>
            <a:chExt cx="792088" cy="4956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E8F596-66EE-4127-84D9-EFBB94DC4416}"/>
                </a:ext>
              </a:extLst>
            </p:cNvPr>
            <p:cNvSpPr txBox="1"/>
            <p:nvPr/>
          </p:nvSpPr>
          <p:spPr>
            <a:xfrm>
              <a:off x="313952" y="259849"/>
              <a:ext cx="76592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5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FE7EC06-A6BA-4882-AFD0-AA7281D5ACE3}"/>
                </a:ext>
              </a:extLst>
            </p:cNvPr>
            <p:cNvSpPr/>
            <p:nvPr/>
          </p:nvSpPr>
          <p:spPr bwMode="auto">
            <a:xfrm>
              <a:off x="287784" y="257281"/>
              <a:ext cx="489278" cy="465406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5000"/>
                <a:buFont typeface="Wingdings" charset="2"/>
                <a:buChar char="q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mic Sans MS" charset="0"/>
              </a:endParaRPr>
            </a:p>
          </p:txBody>
        </p:sp>
      </p:grpSp>
      <p:sp>
        <p:nvSpPr>
          <p:cNvPr id="10" name="Title 4">
            <a:extLst>
              <a:ext uri="{FF2B5EF4-FFF2-40B4-BE49-F238E27FC236}">
                <a16:creationId xmlns:a16="http://schemas.microsoft.com/office/drawing/2014/main" id="{DE1F12B0-629A-4C89-9B75-B6B3DFF5158C}"/>
              </a:ext>
            </a:extLst>
          </p:cNvPr>
          <p:cNvSpPr txBox="1">
            <a:spLocks/>
          </p:cNvSpPr>
          <p:nvPr/>
        </p:nvSpPr>
        <p:spPr bwMode="auto">
          <a:xfrm>
            <a:off x="630245" y="20629"/>
            <a:ext cx="8280921" cy="9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4165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5pPr>
            <a:lvl6pPr marL="503972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6pPr>
            <a:lvl7pPr marL="1007943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7pPr>
            <a:lvl8pPr marL="1511915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8pPr>
            <a:lvl9pPr marL="2015886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3200" i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C</a:t>
            </a:r>
            <a:r>
              <a:rPr lang="en-US" altLang="en-US" sz="3200" b="1" i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onstant connection links</a:t>
            </a:r>
            <a:br>
              <a:rPr lang="en-US" altLang="en-US" sz="3200" b="1" i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r>
              <a:rPr lang="en-US" altLang="en-US" sz="3200" b="1" i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en-US" sz="3200" i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of </a:t>
            </a:r>
            <a:r>
              <a:rPr lang="en-US" altLang="en-US" sz="3200" b="1" i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education with </a:t>
            </a:r>
            <a:r>
              <a:rPr lang="en-US" altLang="en-US" sz="3200" i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employment</a:t>
            </a:r>
            <a:endParaRPr lang="en-US" sz="3200" i="1" kern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3B8514-A0FD-4256-8BC6-A098288D2E8C}"/>
              </a:ext>
            </a:extLst>
          </p:cNvPr>
          <p:cNvSpPr/>
          <p:nvPr/>
        </p:nvSpPr>
        <p:spPr>
          <a:xfrm>
            <a:off x="1223888" y="1924624"/>
            <a:ext cx="788975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a)  inviting successful graduates to speak at graduation 	ceremonies, advertising positions at their industrial or 	academic affiliations in the Department web pages</a:t>
            </a:r>
          </a:p>
          <a:p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b)  maintaining constant connection with employers and 	social partners </a:t>
            </a:r>
          </a:p>
          <a:p>
            <a:pPr marL="457200" indent="-457200">
              <a:buAutoNum type="alphaLcParenR" startAt="2"/>
            </a:pPr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457200" indent="-457200">
              <a:buAutoNum type="alphaLcParenR" startAt="2"/>
            </a:pPr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c)  follow-up of practical training, ERASMUS placements  </a:t>
            </a:r>
          </a:p>
          <a:p>
            <a:pPr marL="457200" indent="-457200">
              <a:buAutoNum type="alphaLcParenR" startAt="3"/>
            </a:pPr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457200" indent="-457200">
              <a:buAutoNum type="alphaLcParenR" startAt="3"/>
            </a:pPr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d)  encouragement of entrepreneurship</a:t>
            </a:r>
          </a:p>
          <a:p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4252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88141-40B7-4640-B2D0-15D44F23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01/12/2020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F1B6A-2AAC-47DF-8AC6-1600630D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F005-193E-7341-95E0-C707C7D418A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B22023-4532-46DF-8CD7-DF3B43FF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53" y="171742"/>
            <a:ext cx="8280921" cy="575985"/>
          </a:xfrm>
        </p:spPr>
        <p:txBody>
          <a:bodyPr/>
          <a:lstStyle/>
          <a:p>
            <a:pPr algn="ctr"/>
            <a:r>
              <a:rPr lang="en-US" sz="3200" i="1" kern="0" dirty="0"/>
              <a:t>Department rankings</a:t>
            </a:r>
            <a:endParaRPr lang="en-US" sz="3200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DD56C4F8-066A-4FF6-A23A-A41E0C1D52AB}"/>
              </a:ext>
            </a:extLst>
          </p:cNvPr>
          <p:cNvSpPr txBox="1">
            <a:spLocks/>
          </p:cNvSpPr>
          <p:nvPr/>
        </p:nvSpPr>
        <p:spPr bwMode="auto">
          <a:xfrm>
            <a:off x="359792" y="7020197"/>
            <a:ext cx="2100130" cy="3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 sz="20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</a:defRPr>
            </a:lvl1pPr>
            <a:lvl2pPr marL="742719" indent="-285662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2643" indent="-228529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599702" indent="-228529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6760" indent="-228529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5289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2347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199405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6462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01/12/2020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580C78D-A34E-4AAB-A323-D403876E7EF9}"/>
              </a:ext>
            </a:extLst>
          </p:cNvPr>
          <p:cNvSpPr txBox="1">
            <a:spLocks/>
          </p:cNvSpPr>
          <p:nvPr/>
        </p:nvSpPr>
        <p:spPr bwMode="auto">
          <a:xfrm>
            <a:off x="7920632" y="7020197"/>
            <a:ext cx="1764109" cy="3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 sz="20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</a:defRPr>
            </a:lvl1pPr>
            <a:lvl2pPr marL="742719" indent="-285662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2643" indent="-228529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599702" indent="-228529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6760" indent="-228529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5289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2347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199405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6462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8F0F005-193E-7341-95E0-C707C7D418A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E785EA-EDA2-4E0F-A615-F34658BB2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99" y="3824056"/>
            <a:ext cx="9458425" cy="3785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14338" indent="-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1638"/>
              </a:spcBef>
            </a:pPr>
            <a:r>
              <a:rPr lang="en-US" alt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" panose="02020603050405020304" pitchFamily="18" charset="0"/>
              </a:rPr>
              <a:t>No</a:t>
            </a:r>
            <a:r>
              <a:rPr lang="el-GR" alt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" panose="02020603050405020304" pitchFamily="18" charset="0"/>
              </a:rPr>
              <a:t> 386 </a:t>
            </a:r>
            <a:r>
              <a:rPr lang="en-US" alt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" panose="02020603050405020304" pitchFamily="18" charset="0"/>
              </a:rPr>
              <a:t>of World  Materials Science Depts</a:t>
            </a:r>
            <a:r>
              <a:rPr lang="el-GR" alt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" panose="02020603050405020304" pitchFamily="18" charset="0"/>
              </a:rPr>
              <a:t>, </a:t>
            </a:r>
            <a:r>
              <a:rPr lang="en-US" alt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" panose="02020603050405020304" pitchFamily="18" charset="0"/>
              </a:rPr>
              <a:t>QS University Rankings</a:t>
            </a:r>
            <a:r>
              <a:rPr lang="el-GR" alt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" panose="02020603050405020304" pitchFamily="18" charset="0"/>
              </a:rPr>
              <a:t>(201</a:t>
            </a:r>
            <a:r>
              <a:rPr lang="el-GR" alt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" panose="02020603050405020304" pitchFamily="18" charset="0"/>
              </a:rPr>
              <a:t>9)</a:t>
            </a:r>
            <a:endParaRPr lang="en-US" altLang="en-US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Times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6600C3-FB5F-4FF9-AE6A-01C03AB64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0" y="1333390"/>
            <a:ext cx="4659901" cy="24464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4DCEED-ECF0-49F8-8C9C-76DE3E4F6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76" y="1082080"/>
            <a:ext cx="9145276" cy="3785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14338" indent="-414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638"/>
              </a:spcBef>
              <a:buFontTx/>
              <a:buChar char="•"/>
            </a:pPr>
            <a:r>
              <a:rPr lang="en-US" alt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" panose="02020603050405020304" pitchFamily="18" charset="0"/>
              </a:rPr>
              <a:t>Times Higher Education World University Rankings (2019)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B65922-FF9A-411D-82E1-42B182321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14" y="4125732"/>
            <a:ext cx="4176464" cy="2909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FE1598-5140-4287-8E15-458FA429A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576" y="4539934"/>
            <a:ext cx="1941520" cy="1723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021AE4-B175-4FC3-92FD-A68DAC788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046" y="1447553"/>
            <a:ext cx="3874645" cy="240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8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C806F-A1C4-4D38-810F-24E8D69C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01/12/2020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7225B-6F00-4D25-A47A-B3EB89F2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F005-193E-7341-95E0-C707C7D418A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AEF01D-70FB-48C4-A903-2DD995BF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92" y="179516"/>
            <a:ext cx="8280921" cy="971524"/>
          </a:xfrm>
        </p:spPr>
        <p:txBody>
          <a:bodyPr/>
          <a:lstStyle/>
          <a:p>
            <a:pPr algn="ctr"/>
            <a:r>
              <a:rPr lang="en-US" sz="3200" dirty="0"/>
              <a:t>Overall quality strategy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CCBD1-B372-4451-A0A6-D86661241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112" y="1637573"/>
            <a:ext cx="5486400" cy="489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89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80D15-D9B3-46A3-9FE0-A51D763A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01/12/2020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18904-8EB2-4E6B-89B5-1FDC103D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F005-193E-7341-95E0-C707C7D418A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3EEADE6-2F54-40A7-B505-510FD88A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69" y="107429"/>
            <a:ext cx="9721077" cy="971524"/>
          </a:xfrm>
        </p:spPr>
        <p:txBody>
          <a:bodyPr/>
          <a:lstStyle/>
          <a:p>
            <a:pPr algn="ctr"/>
            <a:r>
              <a:rPr lang="en-US" sz="3600" i="1" dirty="0"/>
              <a:t>SWOT analysis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72423532-E12F-4601-8C1B-AA58C2165909}"/>
              </a:ext>
            </a:extLst>
          </p:cNvPr>
          <p:cNvSpPr txBox="1">
            <a:spLocks/>
          </p:cNvSpPr>
          <p:nvPr/>
        </p:nvSpPr>
        <p:spPr bwMode="auto">
          <a:xfrm>
            <a:off x="359792" y="7020197"/>
            <a:ext cx="2100130" cy="3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 sz="20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</a:defRPr>
            </a:lvl1pPr>
            <a:lvl2pPr marL="742719" indent="-285662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2643" indent="-228529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599702" indent="-228529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6760" indent="-228529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5289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2347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199405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6462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01/12/2020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1A19AB-7B7F-4C9C-A3C2-C12A4F998FCE}"/>
              </a:ext>
            </a:extLst>
          </p:cNvPr>
          <p:cNvSpPr txBox="1">
            <a:spLocks/>
          </p:cNvSpPr>
          <p:nvPr/>
        </p:nvSpPr>
        <p:spPr bwMode="auto">
          <a:xfrm>
            <a:off x="7920632" y="7020197"/>
            <a:ext cx="1764109" cy="3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 sz="20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</a:defRPr>
            </a:lvl1pPr>
            <a:lvl2pPr marL="742719" indent="-285662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2643" indent="-228529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599702" indent="-228529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6760" indent="-228529" algn="l" defTabSz="457058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5289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2347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199405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6462" algn="l" defTabSz="457058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8F0F005-193E-7341-95E0-C707C7D418A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F2900DB0-CCB8-418B-ACAA-63EE3CE98976}"/>
              </a:ext>
            </a:extLst>
          </p:cNvPr>
          <p:cNvSpPr>
            <a:spLocks/>
          </p:cNvSpPr>
          <p:nvPr/>
        </p:nvSpPr>
        <p:spPr bwMode="auto">
          <a:xfrm>
            <a:off x="143768" y="1114361"/>
            <a:ext cx="5256585" cy="335981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q"/>
              <a:tabLst/>
            </a:pPr>
            <a:endParaRPr kumimoji="0" lang="x-none" sz="28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Comic Sans MS" charset="0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83C56A6E-06A0-4347-A2D5-C7E64D596E9E}"/>
              </a:ext>
            </a:extLst>
          </p:cNvPr>
          <p:cNvSpPr>
            <a:spLocks/>
          </p:cNvSpPr>
          <p:nvPr/>
        </p:nvSpPr>
        <p:spPr bwMode="auto">
          <a:xfrm>
            <a:off x="5472360" y="1114361"/>
            <a:ext cx="4392486" cy="2665476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q"/>
              <a:tabLst/>
            </a:pPr>
            <a:endParaRPr kumimoji="0" lang="x-none" sz="28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Comic Sans MS" charset="0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5273E472-6BC5-4C9E-8BA7-9EA4CDE8CF84}"/>
              </a:ext>
            </a:extLst>
          </p:cNvPr>
          <p:cNvSpPr>
            <a:spLocks/>
          </p:cNvSpPr>
          <p:nvPr/>
        </p:nvSpPr>
        <p:spPr bwMode="auto">
          <a:xfrm>
            <a:off x="143768" y="4526360"/>
            <a:ext cx="5256584" cy="2358437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q"/>
              <a:tabLst/>
            </a:pPr>
            <a:endParaRPr kumimoji="0" lang="x-none" sz="28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Comic Sans MS" charset="0"/>
            </a:endParaRP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05319DE6-D827-4D74-9A10-DF73821F1BCF}"/>
              </a:ext>
            </a:extLst>
          </p:cNvPr>
          <p:cNvSpPr>
            <a:spLocks/>
          </p:cNvSpPr>
          <p:nvPr/>
        </p:nvSpPr>
        <p:spPr bwMode="auto">
          <a:xfrm>
            <a:off x="5472360" y="3851846"/>
            <a:ext cx="4392487" cy="303425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q"/>
              <a:tabLst/>
            </a:pPr>
            <a:endParaRPr kumimoji="0" lang="x-none" sz="28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Comic Sans MS" charset="0"/>
            </a:endParaRPr>
          </a:p>
        </p:txBody>
      </p:sp>
      <p:sp>
        <p:nvSpPr>
          <p:cNvPr id="13" name="Ορθογώνιο 8">
            <a:extLst>
              <a:ext uri="{FF2B5EF4-FFF2-40B4-BE49-F238E27FC236}">
                <a16:creationId xmlns:a16="http://schemas.microsoft.com/office/drawing/2014/main" id="{A6143E32-2344-41C9-A2F6-2D17530B9D37}"/>
              </a:ext>
            </a:extLst>
          </p:cNvPr>
          <p:cNvSpPr/>
          <p:nvPr/>
        </p:nvSpPr>
        <p:spPr>
          <a:xfrm>
            <a:off x="143769" y="1129528"/>
            <a:ext cx="5256584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94165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Strengths</a:t>
            </a:r>
          </a:p>
        </p:txBody>
      </p:sp>
      <p:sp>
        <p:nvSpPr>
          <p:cNvPr id="14" name="Ορθογώνιο 9">
            <a:extLst>
              <a:ext uri="{FF2B5EF4-FFF2-40B4-BE49-F238E27FC236}">
                <a16:creationId xmlns:a16="http://schemas.microsoft.com/office/drawing/2014/main" id="{0FD80BFC-A611-43B3-A89A-1FFD85A4597D}"/>
              </a:ext>
            </a:extLst>
          </p:cNvPr>
          <p:cNvSpPr/>
          <p:nvPr/>
        </p:nvSpPr>
        <p:spPr>
          <a:xfrm>
            <a:off x="5567801" y="1120411"/>
            <a:ext cx="4297045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94165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Weaknesses</a:t>
            </a:r>
            <a:endParaRPr lang="el-GR" sz="1600" dirty="0"/>
          </a:p>
        </p:txBody>
      </p:sp>
      <p:sp>
        <p:nvSpPr>
          <p:cNvPr id="15" name="Ορθογώνιο 10">
            <a:extLst>
              <a:ext uri="{FF2B5EF4-FFF2-40B4-BE49-F238E27FC236}">
                <a16:creationId xmlns:a16="http://schemas.microsoft.com/office/drawing/2014/main" id="{85E4D677-9FB2-4BFE-BAD7-0E54A1B6C6C6}"/>
              </a:ext>
            </a:extLst>
          </p:cNvPr>
          <p:cNvSpPr/>
          <p:nvPr/>
        </p:nvSpPr>
        <p:spPr>
          <a:xfrm>
            <a:off x="5606040" y="3862478"/>
            <a:ext cx="4258805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94165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Threats</a:t>
            </a:r>
          </a:p>
        </p:txBody>
      </p:sp>
      <p:sp>
        <p:nvSpPr>
          <p:cNvPr id="16" name="Ορθογώνιο 14">
            <a:extLst>
              <a:ext uri="{FF2B5EF4-FFF2-40B4-BE49-F238E27FC236}">
                <a16:creationId xmlns:a16="http://schemas.microsoft.com/office/drawing/2014/main" id="{B01D7420-3A56-4250-B58F-4E4BFABC0EA3}"/>
              </a:ext>
            </a:extLst>
          </p:cNvPr>
          <p:cNvSpPr/>
          <p:nvPr/>
        </p:nvSpPr>
        <p:spPr>
          <a:xfrm>
            <a:off x="143770" y="4580824"/>
            <a:ext cx="5256584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94165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Opportunities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3CE29-AB5C-465B-9C8A-5E5E764EEF36}"/>
              </a:ext>
            </a:extLst>
          </p:cNvPr>
          <p:cNvSpPr txBox="1"/>
          <p:nvPr/>
        </p:nvSpPr>
        <p:spPr>
          <a:xfrm>
            <a:off x="222043" y="1544323"/>
            <a:ext cx="5034293" cy="268882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259204" indent="-259204" algn="just">
              <a:buFont typeface="Wingdings" panose="05000000000000000000" pitchFamily="2" charset="2"/>
              <a:buChar char="ü"/>
            </a:pPr>
            <a:r>
              <a:rPr lang="en-US" sz="1300" b="1" dirty="0">
                <a:solidFill>
                  <a:srgbClr val="9411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Established Department based on international standards</a:t>
            </a:r>
          </a:p>
          <a:p>
            <a:pPr marL="259204" indent="-259204" algn="just">
              <a:buFont typeface="Wingdings" panose="05000000000000000000" pitchFamily="2" charset="2"/>
              <a:buChar char="ü"/>
            </a:pPr>
            <a:r>
              <a:rPr lang="en-US" sz="1300" b="1" dirty="0">
                <a:solidFill>
                  <a:srgbClr val="9411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Academic staff with international contacts, visibility &amp; intense activity in national/international collaboration schemes &amp; funding</a:t>
            </a:r>
            <a:endParaRPr lang="en-GB" sz="1300" b="1" dirty="0">
              <a:solidFill>
                <a:srgbClr val="9411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59204" indent="-259204" algn="just"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International distinctions and high ranking</a:t>
            </a:r>
          </a:p>
          <a:p>
            <a:pPr marL="259204" indent="-259204" algn="just"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State of the art infrastructure / access to </a:t>
            </a:r>
            <a:r>
              <a:rPr lang="en-US" sz="1300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UoC</a:t>
            </a:r>
            <a:r>
              <a:rPr lang="en-US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/FORTH</a:t>
            </a:r>
          </a:p>
          <a:p>
            <a:pPr marL="259204" indent="-259204" algn="just">
              <a:buFont typeface="Wingdings" panose="05000000000000000000" pitchFamily="2" charset="2"/>
              <a:buChar char="ü"/>
            </a:pPr>
            <a:r>
              <a:rPr lang="en-GB" sz="1300" b="1" dirty="0">
                <a:solidFill>
                  <a:srgbClr val="9411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Modern &amp; well structured undergraduate programme providing high quality scientific education</a:t>
            </a:r>
            <a:r>
              <a:rPr lang="en-US" sz="1300" b="1" dirty="0">
                <a:solidFill>
                  <a:srgbClr val="9411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pPr marL="259204" indent="-259204" algn="just">
              <a:buFont typeface="Wingdings" panose="05000000000000000000" pitchFamily="2" charset="2"/>
              <a:buChar char="ü"/>
            </a:pPr>
            <a:r>
              <a:rPr lang="en-GB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undergraduate programme </a:t>
            </a:r>
            <a:r>
              <a:rPr lang="en-US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combines basic sciences &amp; interdisciplinary subject of materials science, offering broad career perspectives to the graduates</a:t>
            </a:r>
          </a:p>
          <a:p>
            <a:pPr marL="265113" algn="just"/>
            <a:r>
              <a:rPr lang="en-US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(MST graduates pursue  successful careers in academia/industry worldwide)</a:t>
            </a:r>
          </a:p>
          <a:p>
            <a:pPr marL="259204" indent="-259204" algn="just"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Good balance between female/male students 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09D52339-2168-4866-BBA8-66973BBB2462}"/>
              </a:ext>
            </a:extLst>
          </p:cNvPr>
          <p:cNvSpPr/>
          <p:nvPr/>
        </p:nvSpPr>
        <p:spPr>
          <a:xfrm>
            <a:off x="5616374" y="1530151"/>
            <a:ext cx="4176465" cy="1572369"/>
          </a:xfrm>
          <a:prstGeom prst="rect">
            <a:avLst/>
          </a:prstGeom>
        </p:spPr>
        <p:txBody>
          <a:bodyPr wrap="square" lIns="32656" tIns="41473" rIns="82945" bIns="41473">
            <a:spAutoFit/>
          </a:bodyPr>
          <a:lstStyle/>
          <a:p>
            <a:pPr marL="259204" indent="-259204" algn="just">
              <a:buFont typeface="Wingdings" panose="05000000000000000000" pitchFamily="2" charset="2"/>
              <a:buChar char="q"/>
            </a:pPr>
            <a:r>
              <a:rPr lang="en-US" sz="1300" b="1" dirty="0">
                <a:solidFill>
                  <a:srgbClr val="9411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Materials Science not well-known field in Greece</a:t>
            </a:r>
            <a:endParaRPr lang="el-GR" sz="1300" b="1" dirty="0">
              <a:solidFill>
                <a:srgbClr val="9411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59204" indent="-259204" algn="just">
              <a:buFont typeface="Wingdings" panose="05000000000000000000" pitchFamily="2" charset="2"/>
              <a:buChar char="q"/>
            </a:pPr>
            <a:r>
              <a:rPr lang="en-US" sz="1300" b="1" dirty="0">
                <a:solidFill>
                  <a:srgbClr val="9411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Graduates do not have professional rights in Greece</a:t>
            </a:r>
          </a:p>
          <a:p>
            <a:pPr marL="265113" algn="just"/>
            <a:r>
              <a:rPr lang="en-US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(Lack of professional rights leads to loss of positions in materials- science related jobs by other graduates)</a:t>
            </a:r>
          </a:p>
          <a:p>
            <a:pPr marL="259204" indent="-259204" algn="just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Low students entry level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F1B27AE0-8BEE-4C17-9D3F-CD0625A23174}"/>
              </a:ext>
            </a:extLst>
          </p:cNvPr>
          <p:cNvSpPr/>
          <p:nvPr/>
        </p:nvSpPr>
        <p:spPr>
          <a:xfrm>
            <a:off x="5616376" y="4283893"/>
            <a:ext cx="4176464" cy="231667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marL="311045" indent="-311045" algn="just"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Very low funding from the state</a:t>
            </a:r>
          </a:p>
          <a:p>
            <a:pPr marL="311045" indent="-311045" algn="just">
              <a:buFont typeface="Wingdings" panose="05000000000000000000" pitchFamily="2" charset="2"/>
              <a:buChar char="v"/>
            </a:pPr>
            <a:r>
              <a:rPr lang="en-US" sz="1300" b="1" dirty="0">
                <a:solidFill>
                  <a:srgbClr val="9411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Very high number of Students Admitted</a:t>
            </a:r>
          </a:p>
          <a:p>
            <a:pPr marL="265113" algn="just"/>
            <a:r>
              <a:rPr lang="en-US" sz="1300" b="1" dirty="0">
                <a:solidFill>
                  <a:srgbClr val="9411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(Request 50-Get 180.. )</a:t>
            </a:r>
          </a:p>
          <a:p>
            <a:pPr marL="311045" indent="-311045" algn="just"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Brain drain leads to the loss of students and academic staff</a:t>
            </a:r>
          </a:p>
          <a:p>
            <a:pPr marL="311045" indent="-311045" algn="just">
              <a:buFont typeface="Wingdings" panose="05000000000000000000" pitchFamily="2" charset="2"/>
              <a:buChar char="v"/>
            </a:pPr>
            <a:r>
              <a:rPr lang="en-US" sz="1300" b="1" dirty="0">
                <a:solidFill>
                  <a:srgbClr val="9411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Crete is isolated from mainland Greece and has relatively high living cost in </a:t>
            </a:r>
            <a:r>
              <a:rPr lang="en-US" sz="1300" b="1" dirty="0" err="1">
                <a:solidFill>
                  <a:srgbClr val="9411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Heraklion</a:t>
            </a:r>
            <a:endParaRPr lang="en-US" sz="1300" b="1" dirty="0">
              <a:solidFill>
                <a:srgbClr val="9411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65113" algn="just"/>
            <a:r>
              <a:rPr lang="en-US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(Difficult for students to come to Crete for studies due to economic crisis)</a:t>
            </a:r>
          </a:p>
          <a:p>
            <a:pPr marL="309563" indent="-309563" algn="just"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Lack of large industry in Crete that could boost MST’s research activities, innovation actions and graduate recruitments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06033056-1409-4A5B-91D2-AD7BB1D4C4E5}"/>
              </a:ext>
            </a:extLst>
          </p:cNvPr>
          <p:cNvSpPr/>
          <p:nvPr/>
        </p:nvSpPr>
        <p:spPr>
          <a:xfrm>
            <a:off x="222044" y="4955348"/>
            <a:ext cx="5034292" cy="175844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marL="259204" indent="-259204" algn="just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Further expansion of our research activities &amp; research collaboration networks</a:t>
            </a:r>
            <a:r>
              <a:rPr lang="el-GR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fr-CA" sz="1300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</a:t>
            </a:r>
            <a:r>
              <a:rPr lang="fr-CA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an international </a:t>
            </a:r>
            <a:r>
              <a:rPr lang="fr-CA" sz="1300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level</a:t>
            </a:r>
            <a:endParaRPr lang="fr-CA" sz="13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59204" indent="-259204" algn="just"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rgbClr val="9411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Link our research teams &amp; graduates to leading international industrial actors</a:t>
            </a:r>
          </a:p>
          <a:p>
            <a:pPr marL="259204" indent="-259204" algn="just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Attract investment for national &amp; European research infrastructures</a:t>
            </a:r>
          </a:p>
          <a:p>
            <a:pPr marL="259204" indent="-259204" algn="just"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rgbClr val="9411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Exploit our maturing technologies &amp; Promote spinning-off activities, as well as employment of highly-skilled graduates with minimum gender inequality</a:t>
            </a:r>
          </a:p>
        </p:txBody>
      </p:sp>
    </p:spTree>
    <p:extLst>
      <p:ext uri="{BB962C8B-B14F-4D97-AF65-F5344CB8AC3E}">
        <p14:creationId xmlns:p14="http://schemas.microsoft.com/office/powerpoint/2010/main" val="152810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5B7DC-2DF3-47D6-BEDA-9AFD5429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01/12/2020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5229B-34FD-4D0B-A8DD-61E06256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F005-193E-7341-95E0-C707C7D418A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B8F1F3-FD7B-4816-B1D9-14321B92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724" y="158598"/>
            <a:ext cx="3559883" cy="72008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A93E93-5EA7-4655-8153-5CA07CBD3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92" y="1267941"/>
            <a:ext cx="9324948" cy="57730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Photos from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  Assoc. Prof. D. </a:t>
            </a:r>
            <a:r>
              <a:rPr lang="en-US" dirty="0" err="1">
                <a:solidFill>
                  <a:schemeClr val="tx1"/>
                </a:solidFill>
              </a:rPr>
              <a:t>Papazoglou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People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Faculty members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Prof. M. </a:t>
            </a:r>
            <a:r>
              <a:rPr lang="en-US" dirty="0" err="1">
                <a:solidFill>
                  <a:schemeClr val="tx1"/>
                </a:solidFill>
              </a:rPr>
              <a:t>Vamvakaki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Assoc. Prof. D. </a:t>
            </a:r>
            <a:r>
              <a:rPr lang="en-US" dirty="0" err="1">
                <a:solidFill>
                  <a:schemeClr val="tx1"/>
                </a:solidFill>
              </a:rPr>
              <a:t>Papazoglou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Assoc. Prof. G. </a:t>
            </a:r>
            <a:r>
              <a:rPr lang="en-US" dirty="0" err="1">
                <a:solidFill>
                  <a:schemeClr val="tx1"/>
                </a:solidFill>
              </a:rPr>
              <a:t>Armatas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Dr. S. </a:t>
            </a:r>
            <a:r>
              <a:rPr lang="en-US" dirty="0" err="1">
                <a:solidFill>
                  <a:schemeClr val="tx1"/>
                </a:solidFill>
              </a:rPr>
              <a:t>Stamatiadis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All members of the department for their work</a:t>
            </a:r>
          </a:p>
        </p:txBody>
      </p:sp>
    </p:spTree>
    <p:extLst>
      <p:ext uri="{BB962C8B-B14F-4D97-AF65-F5344CB8AC3E}">
        <p14:creationId xmlns:p14="http://schemas.microsoft.com/office/powerpoint/2010/main" val="142162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03B43-1133-4A9D-AD01-DE77F48A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01/12/2020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DA466-3F6E-4B45-8198-380C8B95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F005-193E-7341-95E0-C707C7D418A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16C75-3B02-4AB6-9786-6EA8606F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24" y="126964"/>
            <a:ext cx="8280921" cy="971524"/>
          </a:xfrm>
        </p:spPr>
        <p:txBody>
          <a:bodyPr/>
          <a:lstStyle/>
          <a:p>
            <a:br>
              <a:rPr lang="en-US" altLang="en-US" sz="32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-US" altLang="en-US" sz="3200" b="1" i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Academic numbers of the Department </a:t>
            </a:r>
            <a:br>
              <a:rPr lang="en-US" sz="4400" i="1" dirty="0"/>
            </a:br>
            <a:endParaRPr lang="en-US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9F840-0325-4CD3-9960-77950742B70A}"/>
              </a:ext>
            </a:extLst>
          </p:cNvPr>
          <p:cNvSpPr txBox="1"/>
          <p:nvPr/>
        </p:nvSpPr>
        <p:spPr>
          <a:xfrm>
            <a:off x="539812" y="1547589"/>
            <a:ext cx="9001000" cy="5244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Undergrads: </a:t>
            </a:r>
            <a:r>
              <a:rPr lang="en-US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~900 total (180/year)</a:t>
            </a:r>
          </a:p>
          <a:p>
            <a:pPr lvl="1"/>
            <a:endParaRPr lang="en-US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Post-grads: </a:t>
            </a:r>
            <a:r>
              <a:rPr lang="en-US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33 MSc + 64 PhD</a:t>
            </a:r>
          </a:p>
          <a:p>
            <a:pPr lvl="1"/>
            <a:endParaRPr lang="en-US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Faculty: </a:t>
            </a:r>
            <a:r>
              <a:rPr lang="en-US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19</a:t>
            </a:r>
            <a:r>
              <a:rPr lang="el-GR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(6 </a:t>
            </a:r>
            <a:r>
              <a:rPr lang="en-US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women, 13 men)</a:t>
            </a:r>
          </a:p>
          <a:p>
            <a:pPr lvl="1"/>
            <a:endParaRPr lang="en-US" b="1" dirty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Lab staff</a:t>
            </a:r>
            <a:r>
              <a:rPr lang="el-GR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en-US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r>
            <a:r>
              <a:rPr lang="el-GR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Technical staff</a:t>
            </a:r>
            <a:r>
              <a:rPr lang="el-GR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en-US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  <a:r>
              <a:rPr lang="el-GR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en-US" b="1" dirty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endParaRPr lang="en-US" b="1" dirty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Administrative personnel</a:t>
            </a:r>
            <a:r>
              <a:rPr lang="el-GR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en-US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</a:t>
            </a:r>
            <a:endParaRPr lang="el-GR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endParaRPr lang="en-US" b="1" dirty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Visiting/contract instructors: </a:t>
            </a:r>
            <a:r>
              <a:rPr lang="el-GR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~</a:t>
            </a:r>
            <a:r>
              <a:rPr lang="en-US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4-5</a:t>
            </a:r>
            <a:r>
              <a:rPr lang="el-GR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</a:t>
            </a:r>
            <a:r>
              <a:rPr lang="en-US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year</a:t>
            </a:r>
          </a:p>
          <a:p>
            <a:pPr lvl="1"/>
            <a:endParaRPr lang="en-US" b="1" dirty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Alumni: </a:t>
            </a:r>
            <a:r>
              <a:rPr lang="en-US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~396 Undergrads,</a:t>
            </a:r>
          </a:p>
          <a:p>
            <a:pPr lvl="1"/>
            <a:endParaRPr lang="en-US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~146 (86 MSc-60 PhD) postgrads</a:t>
            </a:r>
          </a:p>
        </p:txBody>
      </p:sp>
    </p:spTree>
    <p:extLst>
      <p:ext uri="{BB962C8B-B14F-4D97-AF65-F5344CB8AC3E}">
        <p14:creationId xmlns:p14="http://schemas.microsoft.com/office/powerpoint/2010/main" val="320192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FD435-D0E7-4C87-883D-19D46114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01/12/2020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4F2FD-8A33-4340-9FAC-59D123BD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F005-193E-7341-95E0-C707C7D418AB}" type="slidenum">
              <a:rPr 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/>
              <a:t>3</a:t>
            </a:fld>
            <a:endParaRPr 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526C89-580F-4083-B41C-EDE41DC28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43" y="70855"/>
            <a:ext cx="6408712" cy="971524"/>
          </a:xfrm>
        </p:spPr>
        <p:txBody>
          <a:bodyPr/>
          <a:lstStyle/>
          <a:p>
            <a:pPr algn="ctr"/>
            <a:r>
              <a:rPr lang="en-US" altLang="el-GR" sz="3200" b="1" i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EDUCATIONAL GOALS </a:t>
            </a:r>
            <a:r>
              <a:rPr lang="el-GR" altLang="el-GR" sz="3200" b="1" i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:</a:t>
            </a:r>
            <a:endParaRPr lang="en-US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C0D9E-7A4F-47C4-AE56-59B437F468A7}"/>
              </a:ext>
            </a:extLst>
          </p:cNvPr>
          <p:cNvSpPr txBox="1"/>
          <p:nvPr/>
        </p:nvSpPr>
        <p:spPr>
          <a:xfrm>
            <a:off x="647824" y="1095579"/>
            <a:ext cx="8568951" cy="2496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el-GR" sz="24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-theoretical and experimental education of the students in materials science </a:t>
            </a:r>
          </a:p>
          <a:p>
            <a:pPr marL="0" indent="0" algn="ctr">
              <a:buNone/>
            </a:pPr>
            <a:endParaRPr lang="en-US" altLang="el-GR" sz="24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el-GR" b="1" i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Towards</a:t>
            </a:r>
          </a:p>
          <a:p>
            <a:pPr marL="0" indent="0" algn="ctr">
              <a:buNone/>
            </a:pPr>
            <a:endParaRPr lang="en-US" altLang="el-GR" b="1" dirty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el-GR" sz="24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el-GR" sz="24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creation of highly formed scientists that can stand in the international job market in Academia and Industry </a:t>
            </a:r>
            <a:endParaRPr lang="el-GR" altLang="el-GR" sz="24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091EDB-198C-437A-A4BE-376285465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96" y="3592353"/>
            <a:ext cx="6375031" cy="33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7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1B45C-8DA8-4898-B1F5-BD0AFC1D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01/12/2020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467DB-33B3-420E-9A3F-E51602A1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F005-193E-7341-95E0-C707C7D418AB}" type="slidenum">
              <a:rPr lang="en-US" sz="240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/>
              <a:t>4</a:t>
            </a:fld>
            <a:endParaRPr lang="en-US" sz="240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1E5A02-F279-4A4B-ADCC-C6AC2D3B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35" y="55496"/>
            <a:ext cx="9542250" cy="971524"/>
          </a:xfrm>
        </p:spPr>
        <p:txBody>
          <a:bodyPr/>
          <a:lstStyle/>
          <a:p>
            <a:pPr algn="ctr"/>
            <a:r>
              <a:rPr lang="en-US" altLang="el-GR" sz="3200" b="1" i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Interdisciplinary profile and training </a:t>
            </a:r>
            <a:endParaRPr lang="en-US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Picture 2" descr="many-body hamiltonian, band structure diagram of GaAs and a Voronoi construction for nanocrystalline diamond">
            <a:extLst>
              <a:ext uri="{FF2B5EF4-FFF2-40B4-BE49-F238E27FC236}">
                <a16:creationId xmlns:a16="http://schemas.microsoft.com/office/drawing/2014/main" id="{5035ACDF-DA57-4AB8-AF82-5FFC2C7C6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35" y="4533133"/>
            <a:ext cx="38671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FA871F-CC19-42E9-9037-63A50EEE39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87" y="2645782"/>
            <a:ext cx="2699792" cy="2024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CD6BA1-4A65-40B0-BFA0-E6449C9B7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0" y="1095795"/>
            <a:ext cx="3168351" cy="1995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D6B58-97F0-475A-A54A-723AA157A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67" y="1135264"/>
            <a:ext cx="2571006" cy="1986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8EDC35-06BB-44D8-9CC7-43E0763CC3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3" y="3760106"/>
            <a:ext cx="3140841" cy="2352477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7FBEDD6-7F9C-4155-AAF1-07F823B3D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367" y="1082514"/>
            <a:ext cx="3811923" cy="152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Materials </a:t>
            </a:r>
          </a:p>
          <a:p>
            <a:pPr eaLnBrk="1" hangingPunct="1"/>
            <a:r>
              <a:rPr lang="en-US" altLang="en-US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chemistry</a:t>
            </a:r>
            <a:r>
              <a:rPr lang="el-GR" altLang="en-US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  </a:t>
            </a:r>
          </a:p>
          <a:p>
            <a:pPr eaLnBrk="1" hangingPunct="1"/>
            <a:r>
              <a:rPr lang="en-US" altLang="en-US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     </a:t>
            </a:r>
            <a:r>
              <a:rPr lang="el-GR" altLang="en-US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</a:t>
            </a:r>
            <a:r>
              <a:rPr lang="en-US" altLang="en-US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Polymer/ </a:t>
            </a:r>
            <a:r>
              <a:rPr lang="el-GR" altLang="en-US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</a:p>
          <a:p>
            <a:pPr eaLnBrk="1" hangingPunct="1"/>
            <a:r>
              <a:rPr lang="el-GR" altLang="en-US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   </a:t>
            </a:r>
            <a:r>
              <a:rPr lang="en-US" altLang="en-US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colloid science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3C05757A-8934-4513-A83B-163060999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8" y="6250133"/>
            <a:ext cx="9357667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Optoelectronics / magnetic     </a:t>
            </a:r>
            <a:r>
              <a:rPr lang="el-GR" altLang="en-US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</a:t>
            </a:r>
            <a:r>
              <a:rPr lang="en-US" altLang="en-US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Theoretical / experimental                                        Materials Science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BF966E77-E04B-41BC-AF7D-902D642D3811}"/>
              </a:ext>
            </a:extLst>
          </p:cNvPr>
          <p:cNvSpPr txBox="1">
            <a:spLocks noChangeArrowheads="1"/>
          </p:cNvSpPr>
          <p:nvPr/>
        </p:nvSpPr>
        <p:spPr>
          <a:xfrm>
            <a:off x="6417997" y="3479206"/>
            <a:ext cx="2144703" cy="5283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l-GR" sz="24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Biomaterials</a:t>
            </a:r>
            <a:endParaRPr lang="el-GR" altLang="el-GR" sz="24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28B46-81CA-402F-9EC9-7874AC3A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01/12/2020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A74A7-223B-418A-8032-ED596A94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F005-193E-7341-95E0-C707C7D418AB}" type="slidenum">
              <a:rPr lang="en-US" sz="180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/>
              <a:t>5</a:t>
            </a:fld>
            <a:endParaRPr lang="en-US" sz="180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DE4A17-E6D7-4BBF-89B4-2D33BFEC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67" y="179517"/>
            <a:ext cx="8565219" cy="757220"/>
          </a:xfrm>
        </p:spPr>
        <p:txBody>
          <a:bodyPr/>
          <a:lstStyle/>
          <a:p>
            <a:r>
              <a:rPr lang="en-US" altLang="en-US" sz="3200" b="1" i="1" dirty="0">
                <a:solidFill>
                  <a:srgbClr val="A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Implementation : three Curriculum stages  </a:t>
            </a:r>
            <a:endParaRPr lang="en-US" sz="3200" i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B8CC19-647D-48AF-9E48-A10821306D35}"/>
              </a:ext>
            </a:extLst>
          </p:cNvPr>
          <p:cNvSpPr/>
          <p:nvPr/>
        </p:nvSpPr>
        <p:spPr>
          <a:xfrm>
            <a:off x="237467" y="1102693"/>
            <a:ext cx="4533105" cy="165452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5" rIns="91430" bIns="4571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A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Introductory stage </a:t>
            </a:r>
            <a:r>
              <a:rPr lang="en-US" altLang="en-US" sz="1800" b="1" i="1" dirty="0">
                <a:solidFill>
                  <a:srgbClr val="A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(Semesters: 1-3)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solidFill>
                <a:srgbClr val="D20808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Basic introductory courses  in Mathematics, Physics, Chemistry, Materials Science, Computers</a:t>
            </a:r>
            <a:endParaRPr lang="el-GR" altLang="en-US" sz="18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D159B-0096-4E92-8A40-79B8620CD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67" y="3191429"/>
            <a:ext cx="4572000" cy="138049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A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Basic stage: </a:t>
            </a:r>
            <a:r>
              <a:rPr lang="en-US" altLang="en-US" sz="1800" b="1" i="1" dirty="0">
                <a:solidFill>
                  <a:srgbClr val="A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(Semesters: 4-6)</a:t>
            </a:r>
            <a:endParaRPr lang="el-GR" altLang="en-US" sz="1800" i="1" dirty="0">
              <a:solidFill>
                <a:srgbClr val="AC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eaLnBrk="1" hangingPunct="1"/>
            <a:endParaRPr lang="el-GR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eaLnBrk="1" hangingPunct="1"/>
            <a:r>
              <a:rPr lang="en-US" altLang="en-US" sz="18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Focus on Material Science courses, introductory Biochemistry courses, laboratory courses 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A07CDEB5-188A-452D-877F-2D3025522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86" y="4999774"/>
            <a:ext cx="4572000" cy="18957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A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Advanced stage </a:t>
            </a:r>
            <a:r>
              <a:rPr lang="en-US" altLang="en-US" sz="1800" b="1" i="1" dirty="0">
                <a:solidFill>
                  <a:srgbClr val="A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(Semesters: 7-8)</a:t>
            </a:r>
            <a:endParaRPr lang="el-GR" altLang="en-US" sz="1800" i="1" dirty="0">
              <a:solidFill>
                <a:srgbClr val="AC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eaLnBrk="1" hangingPunct="1"/>
            <a:endParaRPr lang="el-GR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eaLnBrk="1" hangingPunct="1"/>
            <a:r>
              <a:rPr lang="en-US" altLang="en-US" sz="18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“Direction courses ”</a:t>
            </a:r>
            <a:r>
              <a:rPr lang="el-GR" altLang="en-US" sz="18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en-US" sz="18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 the various classes of materials </a:t>
            </a:r>
          </a:p>
          <a:p>
            <a:pPr algn="ctr" eaLnBrk="1" hangingPunct="1"/>
            <a:r>
              <a:rPr lang="en-US" altLang="en-US" sz="18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Elective courses from the Dept and other Depts </a:t>
            </a:r>
          </a:p>
          <a:p>
            <a:pPr algn="ctr" eaLnBrk="1" hangingPunct="1"/>
            <a:r>
              <a:rPr lang="en-US" altLang="en-US" sz="18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Diploma thesis </a:t>
            </a:r>
            <a:endParaRPr lang="el-GR" altLang="en-US" sz="18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7B97B102-5BF3-4B1B-90AF-E73A4588E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760" y="1319028"/>
            <a:ext cx="4750056" cy="86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A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Educational goals: </a:t>
            </a:r>
          </a:p>
          <a:p>
            <a:pPr eaLnBrk="1" hangingPunct="1"/>
            <a:endParaRPr lang="en-US" altLang="en-US" sz="1800" b="1" dirty="0">
              <a:solidFill>
                <a:srgbClr val="AC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eaLnBrk="1" hangingPunct="1"/>
            <a:r>
              <a:rPr lang="en-US" altLang="en-US" sz="18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-buildup of solid science understanding 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78839A6B-6FD7-43C2-A0A1-0C8D120FA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137" y="2831954"/>
            <a:ext cx="4247192" cy="163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A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Educational goals: </a:t>
            </a:r>
          </a:p>
          <a:p>
            <a:pPr eaLnBrk="1" hangingPunct="1"/>
            <a:endParaRPr lang="en-US" altLang="en-US" sz="1800" b="1" dirty="0">
              <a:solidFill>
                <a:srgbClr val="AC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eaLnBrk="1" hangingPunct="1"/>
            <a:r>
              <a:rPr lang="en-US" altLang="en-US" sz="18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-buildup of Solid Materials Science knowledge </a:t>
            </a:r>
          </a:p>
          <a:p>
            <a:pPr eaLnBrk="1" hangingPunct="1"/>
            <a:endParaRPr lang="el-GR" altLang="en-US" sz="18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eaLnBrk="1" hangingPunct="1"/>
            <a:r>
              <a:rPr lang="en-US" altLang="en-US" sz="18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-consolidation of laboratory skills</a:t>
            </a:r>
            <a:endParaRPr lang="el-GR" altLang="en-US" sz="18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D930C3F8-EC24-4006-A9EA-706FCDA94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052" y="4999774"/>
            <a:ext cx="4140200" cy="163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A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Educational goals: </a:t>
            </a:r>
          </a:p>
          <a:p>
            <a:pPr eaLnBrk="1" hangingPunct="1"/>
            <a:endParaRPr lang="en-US" altLang="en-US" sz="1800" b="1" dirty="0">
              <a:solidFill>
                <a:srgbClr val="AC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eaLnBrk="1" hangingPunct="1"/>
            <a:r>
              <a:rPr lang="en-US" altLang="en-US" sz="18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-specialization in areas of interest </a:t>
            </a:r>
          </a:p>
          <a:p>
            <a:pPr eaLnBrk="1" hangingPunct="1"/>
            <a:r>
              <a:rPr lang="en-US" altLang="en-US" sz="18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</a:p>
          <a:p>
            <a:pPr eaLnBrk="1" hangingPunct="1"/>
            <a:r>
              <a:rPr lang="en-US" altLang="en-US" sz="18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-preparation for graduate studies / professional life 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FC7E292-1C96-4FE4-9D2A-6BFA63264D91}"/>
              </a:ext>
            </a:extLst>
          </p:cNvPr>
          <p:cNvSpPr/>
          <p:nvPr/>
        </p:nvSpPr>
        <p:spPr bwMode="auto">
          <a:xfrm>
            <a:off x="2378399" y="2831954"/>
            <a:ext cx="213641" cy="299811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q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B7C6006-F0E3-49B5-B337-E316318E15D7}"/>
              </a:ext>
            </a:extLst>
          </p:cNvPr>
          <p:cNvSpPr/>
          <p:nvPr/>
        </p:nvSpPr>
        <p:spPr bwMode="auto">
          <a:xfrm>
            <a:off x="2369681" y="4632154"/>
            <a:ext cx="213641" cy="299811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q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0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3D6E9-9FAA-4543-BD85-E6EE8AC0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01/12/2020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10B63-6171-42C2-88EC-E4F4F058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F005-193E-7341-95E0-C707C7D418A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89CFF5-5319-4B7D-B50C-2725E147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206" y="61001"/>
            <a:ext cx="6984776" cy="971524"/>
          </a:xfrm>
        </p:spPr>
        <p:txBody>
          <a:bodyPr/>
          <a:lstStyle/>
          <a:p>
            <a:r>
              <a:rPr lang="en-US" altLang="el-GR" sz="3200" i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Five </a:t>
            </a:r>
            <a:r>
              <a:rPr lang="en-US" altLang="el-GR" sz="3200" b="1" i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Basic Axes of Quality strategy</a:t>
            </a:r>
            <a:endParaRPr lang="en-US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16C9D33-9F0D-490D-9D67-62D410267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896" y="1187549"/>
            <a:ext cx="7943434" cy="52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l-GR" sz="2000" b="1" i="1" dirty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eaLnBrk="1" hangingPunct="1"/>
            <a:endParaRPr lang="en-US" altLang="el-GR" sz="2000" b="1" i="1" dirty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r>
              <a:rPr lang="en-US" altLang="el-GR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1. 	Focus on building the Learning process</a:t>
            </a:r>
          </a:p>
          <a:p>
            <a:endParaRPr lang="en-US" altLang="en-US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eaLnBrk="1" hangingPunct="1"/>
            <a:endParaRPr lang="en-US" altLang="el-GR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eaLnBrk="1" hangingPunct="1"/>
            <a:r>
              <a:rPr lang="en-US" altLang="el-GR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2.    Maintaining high education standards and high 	levels of 	scientific output</a:t>
            </a:r>
          </a:p>
          <a:p>
            <a:pPr eaLnBrk="1" hangingPunct="1"/>
            <a:endParaRPr lang="en-US" altLang="el-GR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eaLnBrk="1" hangingPunct="1"/>
            <a:endParaRPr lang="en-US" altLang="en-US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3.   Attuned to emerging educational needs and 	incorporation 	in the curriculum </a:t>
            </a:r>
          </a:p>
          <a:p>
            <a:pPr marL="457200" indent="-457200" eaLnBrk="1" hangingPunct="1">
              <a:buAutoNum type="arabicParenR" startAt="3"/>
            </a:pPr>
            <a:endParaRPr lang="en-US" altLang="en-US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eaLnBrk="1" hangingPunct="1"/>
            <a:endParaRPr lang="en-US" altLang="en-US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4.    Science communication and public outreach</a:t>
            </a:r>
          </a:p>
          <a:p>
            <a:pPr eaLnBrk="1" hangingPunct="1"/>
            <a:endParaRPr lang="en-US" altLang="en-US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eaLnBrk="1" hangingPunct="1"/>
            <a:endParaRPr lang="en-US" altLang="en-US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5.   striving for constant connection links</a:t>
            </a:r>
          </a:p>
          <a:p>
            <a:pPr eaLnBrk="1" hangingPunct="1"/>
            <a:r>
              <a:rPr lang="en-US" altLang="en-US" sz="2000" b="1" dirty="0">
                <a:solidFill>
                  <a:srgbClr val="333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 	of education with employment perspectives </a:t>
            </a:r>
            <a:endParaRPr lang="en-US" altLang="en-US" sz="2000" b="1" dirty="0">
              <a:solidFill>
                <a:srgbClr val="3333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486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5DDD4-FC42-48CB-A575-3714CD52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01/12/2020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8741E-7683-4FB8-AC3E-8334710E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F005-193E-7341-95E0-C707C7D418A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563F8-8AEC-4A90-9B24-4E3DC791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88" y="219795"/>
            <a:ext cx="7920880" cy="575985"/>
          </a:xfrm>
        </p:spPr>
        <p:txBody>
          <a:bodyPr/>
          <a:lstStyle/>
          <a:p>
            <a:r>
              <a:rPr lang="en-US" altLang="el-GR" sz="3200" b="1" i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Focus on building the Learning process</a:t>
            </a:r>
            <a:endParaRPr lang="en-US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106A6-DA54-49C2-8363-FBE5FD6454FB}"/>
              </a:ext>
            </a:extLst>
          </p:cNvPr>
          <p:cNvSpPr/>
          <p:nvPr/>
        </p:nvSpPr>
        <p:spPr>
          <a:xfrm>
            <a:off x="478158" y="2123653"/>
            <a:ext cx="8699861" cy="381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a. Changing the  “accumulation of knowledge model”  followed in the Greek secondary education</a:t>
            </a:r>
          </a:p>
          <a:p>
            <a:pPr marL="457200" indent="-457200">
              <a:buAutoNum type="arabicPeriod"/>
            </a:pPr>
            <a:endParaRPr lang="el-GR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l-GR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b.</a:t>
            </a:r>
            <a:r>
              <a:rPr lang="el-GR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Building of independent and creative thinking</a:t>
            </a:r>
          </a:p>
          <a:p>
            <a:endParaRPr lang="el-GR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l-GR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c. Encouragement of questioning, bibliographical searching, etc.</a:t>
            </a:r>
          </a:p>
          <a:p>
            <a:pPr lvl="1"/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l-GR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	d.</a:t>
            </a:r>
            <a:r>
              <a:rPr lang="el-GR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Building of “problem solving” skills</a:t>
            </a:r>
          </a:p>
          <a:p>
            <a:endParaRPr lang="en-US" altLang="el-GR" sz="2000" b="1" i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8CFA6D-3223-4700-B006-3B8D3E03A5CC}"/>
              </a:ext>
            </a:extLst>
          </p:cNvPr>
          <p:cNvSpPr/>
          <p:nvPr/>
        </p:nvSpPr>
        <p:spPr bwMode="auto">
          <a:xfrm>
            <a:off x="143768" y="179516"/>
            <a:ext cx="864096" cy="57598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q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Comic Sans MS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758B37-5A82-4B7C-AA75-8F46DF281B7F}"/>
              </a:ext>
            </a:extLst>
          </p:cNvPr>
          <p:cNvSpPr/>
          <p:nvPr/>
        </p:nvSpPr>
        <p:spPr bwMode="auto">
          <a:xfrm>
            <a:off x="-1512416" y="611485"/>
            <a:ext cx="1224136" cy="72008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q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Comic Sans MS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EC652-BC8B-4595-A5C1-F562D64108E5}"/>
              </a:ext>
            </a:extLst>
          </p:cNvPr>
          <p:cNvGrpSpPr/>
          <p:nvPr/>
        </p:nvGrpSpPr>
        <p:grpSpPr>
          <a:xfrm>
            <a:off x="215776" y="331857"/>
            <a:ext cx="792088" cy="495652"/>
            <a:chOff x="287784" y="257281"/>
            <a:chExt cx="792088" cy="49565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68AC40E-289A-4C3F-B058-7735DAC9B422}"/>
                </a:ext>
              </a:extLst>
            </p:cNvPr>
            <p:cNvSpPr txBox="1"/>
            <p:nvPr/>
          </p:nvSpPr>
          <p:spPr>
            <a:xfrm>
              <a:off x="313952" y="259849"/>
              <a:ext cx="76592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F24A0C9-E7CE-4B39-8003-457302A722F9}"/>
                </a:ext>
              </a:extLst>
            </p:cNvPr>
            <p:cNvSpPr/>
            <p:nvPr/>
          </p:nvSpPr>
          <p:spPr bwMode="auto">
            <a:xfrm>
              <a:off x="287784" y="257281"/>
              <a:ext cx="489278" cy="465406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5000"/>
                <a:buFont typeface="Wingdings" charset="2"/>
                <a:buChar char="q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83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80786-7FDE-4E71-9772-81B494FB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01/12/2020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B4F1E-6ADD-42F9-B3FC-D29491FD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F005-193E-7341-95E0-C707C7D418A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6FF5F6-E34E-45B0-8D34-E0E3D0404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36" y="107429"/>
            <a:ext cx="6768752" cy="971524"/>
          </a:xfrm>
        </p:spPr>
        <p:txBody>
          <a:bodyPr/>
          <a:lstStyle/>
          <a:p>
            <a:pPr eaLnBrk="1" hangingPunct="1"/>
            <a:r>
              <a:rPr lang="en-US" altLang="el-GR" sz="3200" b="1" i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Maintaining high educational</a:t>
            </a:r>
            <a:br>
              <a:rPr lang="en-US" altLang="el-GR" sz="3200" b="1" i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r>
              <a:rPr lang="en-US" altLang="el-GR" sz="3200" b="1" i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 and scientific standards</a:t>
            </a:r>
            <a:endParaRPr lang="en-US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66219-B8BA-4802-AC83-8B448AF16C6A}"/>
              </a:ext>
            </a:extLst>
          </p:cNvPr>
          <p:cNvSpPr/>
          <p:nvPr/>
        </p:nvSpPr>
        <p:spPr>
          <a:xfrm>
            <a:off x="1237795" y="1532823"/>
            <a:ext cx="7560840" cy="495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a.   Constant contact and interaction with the</a:t>
            </a:r>
            <a:r>
              <a:rPr lang="el-GR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national and 	international scientific scene</a:t>
            </a:r>
          </a:p>
          <a:p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b.   (Synergies with other Depts, Medical school, and FORTH 	Institutes – international collaborations /exchange,  </a:t>
            </a:r>
            <a:r>
              <a:rPr lang="en-US" altLang="el-GR" sz="2000" b="1" i="1" dirty="0" err="1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etc</a:t>
            </a:r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 </a:t>
            </a:r>
          </a:p>
          <a:p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el-GR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c.    Creation of motives for students</a:t>
            </a:r>
          </a:p>
          <a:p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	(practical training, ERASMUS+, fellowships, contribution   	to research output)</a:t>
            </a:r>
          </a:p>
          <a:p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d.   Recruitment of highly motivated junior faculty members 	from abroad</a:t>
            </a:r>
          </a:p>
          <a:p>
            <a:endParaRPr lang="el-GR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32845E-355A-4D6E-9291-47575E419C41}"/>
              </a:ext>
            </a:extLst>
          </p:cNvPr>
          <p:cNvGrpSpPr/>
          <p:nvPr/>
        </p:nvGrpSpPr>
        <p:grpSpPr>
          <a:xfrm>
            <a:off x="719832" y="257775"/>
            <a:ext cx="792088" cy="896402"/>
            <a:chOff x="287784" y="257281"/>
            <a:chExt cx="792088" cy="8964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DBB3A0-8984-4CB9-BF03-5852AEC8B8F5}"/>
                </a:ext>
              </a:extLst>
            </p:cNvPr>
            <p:cNvSpPr txBox="1"/>
            <p:nvPr/>
          </p:nvSpPr>
          <p:spPr>
            <a:xfrm>
              <a:off x="313952" y="259849"/>
              <a:ext cx="765920" cy="893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</a:p>
            <a:p>
              <a:endPara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F2A222-FBE4-4AE7-8277-1FB018E60B95}"/>
                </a:ext>
              </a:extLst>
            </p:cNvPr>
            <p:cNvSpPr/>
            <p:nvPr/>
          </p:nvSpPr>
          <p:spPr bwMode="auto">
            <a:xfrm>
              <a:off x="287784" y="257281"/>
              <a:ext cx="489278" cy="465406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5000"/>
                <a:buFont typeface="Wingdings" charset="2"/>
                <a:buChar char="q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90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BF8D7-0833-4AD2-9974-14B420F0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01/12/2020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BF1A5-AA7D-453B-A47F-70A290B8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F005-193E-7341-95E0-C707C7D418A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559571-1261-4C71-BD48-22F287F3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26" y="60597"/>
            <a:ext cx="8280921" cy="971524"/>
          </a:xfrm>
        </p:spPr>
        <p:txBody>
          <a:bodyPr/>
          <a:lstStyle/>
          <a:p>
            <a:pPr algn="ctr"/>
            <a:r>
              <a:rPr lang="en-US" altLang="en-US" sz="2800" b="1" i="1" dirty="0">
                <a:solidFill>
                  <a:srgbClr val="A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 panose="020F0502020204030204" pitchFamily="34" charset="0"/>
              </a:rPr>
              <a:t>Attuned to emerging educational needs and their incorporation in the curriculum </a:t>
            </a:r>
            <a:endParaRPr lang="en-US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A1168-BE53-47AD-B6C9-566DB0FCDAD3}"/>
              </a:ext>
            </a:extLst>
          </p:cNvPr>
          <p:cNvSpPr/>
          <p:nvPr/>
        </p:nvSpPr>
        <p:spPr>
          <a:xfrm>
            <a:off x="956023" y="1441953"/>
            <a:ext cx="8168577" cy="467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l-GR" b="1" dirty="0">
              <a:solidFill>
                <a:srgbClr val="AC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en-US" altLang="el-GR" b="1" dirty="0">
                <a:solidFill>
                  <a:srgbClr val="A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Examples :</a:t>
            </a:r>
          </a:p>
          <a:p>
            <a:pPr algn="ctr"/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a.   introduction of a new course “Nanomaterials for Energy 	and 	Environment” (ETY-346), academic year 2019-20</a:t>
            </a:r>
          </a:p>
          <a:p>
            <a:pPr>
              <a:spcBef>
                <a:spcPts val="1200"/>
              </a:spcBef>
            </a:pPr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b.   introduction of three new courses, on the “Economic 	dimensions of Materials” 	academic 	year 2019-20</a:t>
            </a:r>
          </a:p>
          <a:p>
            <a:pPr lvl="1"/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On  intellectual property, innovation, Entrepreneurship</a:t>
            </a:r>
          </a:p>
          <a:p>
            <a:pPr lvl="1"/>
            <a:r>
              <a:rPr lang="en-US" altLang="el-GR" sz="2000" b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(ETY-205, 207, 209)</a:t>
            </a:r>
          </a:p>
          <a:p>
            <a:pPr lvl="1"/>
            <a:endParaRPr lang="en-US" altLang="el-GR" sz="2000" b="1" i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en-US" altLang="el-GR" sz="2000" b="1" i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Taught by Dr. </a:t>
            </a:r>
            <a:r>
              <a:rPr lang="en-US" altLang="el-GR" sz="2000" b="1" i="1" dirty="0" err="1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Trichas</a:t>
            </a:r>
            <a:r>
              <a:rPr lang="en-US" altLang="el-GR" sz="2000" b="1" i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PhD in Materials Science, MBA</a:t>
            </a:r>
          </a:p>
          <a:p>
            <a:pPr lvl="1"/>
            <a:endParaRPr lang="en-US" altLang="el-GR" sz="2000" b="1" i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en-US" altLang="el-GR" sz="2000" b="1" i="1" dirty="0">
                <a:solidFill>
                  <a:srgbClr val="0000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Offered to all School of Science Depts</a:t>
            </a:r>
            <a:endParaRPr lang="en-US" altLang="el-GR" sz="2000" b="1" dirty="0">
              <a:solidFill>
                <a:srgbClr val="0000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C0A09E-95C6-488D-9228-5E4EFE0B464F}"/>
              </a:ext>
            </a:extLst>
          </p:cNvPr>
          <p:cNvGrpSpPr/>
          <p:nvPr/>
        </p:nvGrpSpPr>
        <p:grpSpPr>
          <a:xfrm>
            <a:off x="143768" y="390649"/>
            <a:ext cx="792088" cy="896402"/>
            <a:chOff x="287784" y="257281"/>
            <a:chExt cx="792088" cy="8964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0873B2-B3FD-47E2-824E-A46E8B2C6CEB}"/>
                </a:ext>
              </a:extLst>
            </p:cNvPr>
            <p:cNvSpPr txBox="1"/>
            <p:nvPr/>
          </p:nvSpPr>
          <p:spPr>
            <a:xfrm>
              <a:off x="313952" y="259849"/>
              <a:ext cx="765920" cy="893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</a:p>
            <a:p>
              <a:endPara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4CE0684-BC62-4C77-9DD2-FA43EF68C7E0}"/>
                </a:ext>
              </a:extLst>
            </p:cNvPr>
            <p:cNvSpPr/>
            <p:nvPr/>
          </p:nvSpPr>
          <p:spPr bwMode="auto">
            <a:xfrm>
              <a:off x="287784" y="257281"/>
              <a:ext cx="489278" cy="465406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5000"/>
                <a:buFont typeface="Wingdings" charset="2"/>
                <a:buChar char="q"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429428"/>
      </p:ext>
    </p:extLst>
  </p:cSld>
  <p:clrMapOvr>
    <a:masterClrMapping/>
  </p:clrMapOvr>
</p:sld>
</file>

<file path=ppt/theme/theme1.xml><?xml version="1.0" encoding="utf-8"?>
<a:theme xmlns:a="http://schemas.openxmlformats.org/drawingml/2006/main" name="bilas_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 typeface="Wingdings" charset="2"/>
          <a:buChar char="q"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8000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 typeface="Wingdings" charset="2"/>
          <a:buChar char="q"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8000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{3AAE6209-AC85-BB4E-8178-A6134CA6B1A1}tf16401369</Template>
  <TotalTime>28918</TotalTime>
  <Words>1081</Words>
  <Application>Microsoft Office PowerPoint</Application>
  <PresentationFormat>Custom</PresentationFormat>
  <Paragraphs>234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Microsoft JhengHei</vt:lpstr>
      <vt:lpstr>Microsoft JhengHei UI</vt:lpstr>
      <vt:lpstr>Microsoft YaHei UI</vt:lpstr>
      <vt:lpstr>Arial</vt:lpstr>
      <vt:lpstr>Calibri</vt:lpstr>
      <vt:lpstr>Comic Sans MS</vt:lpstr>
      <vt:lpstr>Times New Roman</vt:lpstr>
      <vt:lpstr>Wingdings</vt:lpstr>
      <vt:lpstr>bilas_1</vt:lpstr>
      <vt:lpstr>Department of Materials Science and Technology University of Crete</vt:lpstr>
      <vt:lpstr> Academic numbers of the Department  </vt:lpstr>
      <vt:lpstr>EDUCATIONAL GOALS :</vt:lpstr>
      <vt:lpstr>Interdisciplinary profile and training </vt:lpstr>
      <vt:lpstr>Implementation : three Curriculum stages  </vt:lpstr>
      <vt:lpstr>Five Basic Axes of Quality strategy</vt:lpstr>
      <vt:lpstr>Focus on building the Learning process</vt:lpstr>
      <vt:lpstr>Maintaining high educational  and scientific standards</vt:lpstr>
      <vt:lpstr>Attuned to emerging educational needs and their incorporation in the curriculum </vt:lpstr>
      <vt:lpstr>Science communication and public outreach</vt:lpstr>
      <vt:lpstr>Our graduates…..</vt:lpstr>
      <vt:lpstr>  </vt:lpstr>
      <vt:lpstr>Department rankings</vt:lpstr>
      <vt:lpstr>Overall quality strategy</vt:lpstr>
      <vt:lpstr>SWOT analysis</vt:lpstr>
      <vt:lpstr>Credits</vt:lpstr>
    </vt:vector>
  </TitlesOfParts>
  <Company>FORTH-ICS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Angelos Bilas</dc:creator>
  <cp:lastModifiedBy>Mitraki Anna</cp:lastModifiedBy>
  <cp:revision>6880</cp:revision>
  <cp:lastPrinted>1601-01-01T00:00:00Z</cp:lastPrinted>
  <dcterms:created xsi:type="dcterms:W3CDTF">2010-05-10T08:31:25Z</dcterms:created>
  <dcterms:modified xsi:type="dcterms:W3CDTF">2020-12-02T11:54:22Z</dcterms:modified>
</cp:coreProperties>
</file>